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9" r:id="rId3"/>
    <p:sldId id="283" r:id="rId4"/>
    <p:sldId id="285" r:id="rId5"/>
    <p:sldId id="286" r:id="rId6"/>
    <p:sldId id="287" r:id="rId7"/>
    <p:sldId id="288" r:id="rId8"/>
    <p:sldId id="289" r:id="rId9"/>
    <p:sldId id="270" r:id="rId10"/>
    <p:sldId id="268" r:id="rId11"/>
    <p:sldId id="272" r:id="rId12"/>
    <p:sldId id="280" r:id="rId13"/>
    <p:sldId id="290" r:id="rId14"/>
    <p:sldId id="292" r:id="rId15"/>
    <p:sldId id="293" r:id="rId16"/>
  </p:sldIdLst>
  <p:sldSz cx="9144000" cy="6858000" type="screen4x3"/>
  <p:notesSz cx="6858000" cy="9144000"/>
  <p:defaultTextStyle>
    <a:defPPr>
      <a:defRPr lang="kk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29" autoAdjust="0"/>
  </p:normalViewPr>
  <p:slideViewPr>
    <p:cSldViewPr>
      <p:cViewPr>
        <p:scale>
          <a:sx n="93" d="100"/>
          <a:sy n="93" d="100"/>
        </p:scale>
        <p:origin x="-1090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D6952-6666-4AA6-A67A-D8AD5A725073}" type="datetimeFigureOut">
              <a:rPr lang="kk-KZ" smtClean="0"/>
              <a:t>09.11.2020</a:t>
            </a:fld>
            <a:endParaRPr lang="kk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k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AB557-8827-48D3-B811-79E527E96DBD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415131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09.11.2020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16116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09.11.2020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1590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09.11.2020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48743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09.11.2020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82881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09.11.2020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05217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09.11.2020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0989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09.11.2020</a:t>
            </a:fld>
            <a:endParaRPr lang="kk-KZ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33423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09.11.2020</a:t>
            </a:fld>
            <a:endParaRPr lang="kk-K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91416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09.11.2020</a:t>
            </a:fld>
            <a:endParaRPr lang="kk-KZ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81351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09.11.2020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56207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k-K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10D1-8A2E-453A-9CA6-320DA8767FBE}" type="datetimeFigureOut">
              <a:rPr lang="kk-KZ" smtClean="0"/>
              <a:pPr/>
              <a:t>09.11.2020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405689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710D1-8A2E-453A-9CA6-320DA8767FBE}" type="datetimeFigureOut">
              <a:rPr lang="kk-KZ" smtClean="0"/>
              <a:pPr/>
              <a:t>09.11.2020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A1C4A-6BA9-40A7-A5D7-D9F2461D9E5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56134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k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78804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</a:t>
            </a:r>
          </a:p>
          <a:p>
            <a:pPr algn="ctr"/>
            <a:r>
              <a:rPr lang="kk-KZ" sz="1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8дәріс</a:t>
            </a:r>
            <a:r>
              <a:rPr lang="kk-KZ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Mathcad тілінде программалау. шартты операторы (if, otherwise). Қайталау операторлары. for және while операторлары. Жалғастыру сontіnue операторы.</a:t>
            </a:r>
            <a:endParaRPr lang="ru-RU" sz="1600" dirty="0">
              <a:solidFill>
                <a:srgbClr val="0000FF"/>
              </a:solidFill>
            </a:endParaRPr>
          </a:p>
          <a:p>
            <a:pPr algn="ctr"/>
            <a:r>
              <a:rPr lang="kk-KZ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268760"/>
            <a:ext cx="7632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kk-KZ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77341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3258" y="1284148"/>
            <a:ext cx="7812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MathCad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енгізілген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объектілі-бағытталған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программалауды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жүргізуге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MathCad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программалаған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тек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програманың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жергілікті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локалды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айнымалы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қолдануға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құжат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айнымалы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ауқымды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глобалды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MathCad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тілінде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программаны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(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панелін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қолданамыз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 (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Математикалық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панелінде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орналасады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тілінде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операторларды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қолданамыз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алдымен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құруымыз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t="19844" r="70482" b="64722"/>
          <a:stretch>
            <a:fillRect/>
          </a:stretch>
        </p:blipFill>
        <p:spPr bwMode="auto">
          <a:xfrm>
            <a:off x="1403648" y="3356992"/>
            <a:ext cx="13811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" t="9430" r="75945" b="83771"/>
          <a:stretch>
            <a:fillRect/>
          </a:stretch>
        </p:blipFill>
        <p:spPr bwMode="auto">
          <a:xfrm>
            <a:off x="3779912" y="3933056"/>
            <a:ext cx="2905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35696" y="50053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а)                                                  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</a:t>
            </a:r>
          </a:p>
          <a:p>
            <a:pPr algn="ctr">
              <a:spcAft>
                <a:spcPts val="0"/>
              </a:spcAft>
            </a:pPr>
            <a:r>
              <a:rPr lang="kk-KZ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1-сурет. Программалау панелі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0930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k-KZ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k-KZ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k-KZ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k-KZ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k-KZ"/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k-KZ"/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8864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ru-RU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Қайталау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операторлары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операторлары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атені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ұстау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error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операторы,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жалғастыру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операторы.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5273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MathCad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тілінде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қайталау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операторлары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Programming)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панелін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шақыру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Панелде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қайталау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операторларын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батырмалар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883733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батырмасы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қайталау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кіргізеді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Цикл саны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6838" t="43080" r="46917" b="49793"/>
          <a:stretch/>
        </p:blipFill>
        <p:spPr>
          <a:xfrm>
            <a:off x="3419872" y="2714730"/>
            <a:ext cx="2190522" cy="14060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53600" y="4326383"/>
            <a:ext cx="7766872" cy="88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Қарапайым циклды 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операторларымен кез-келген шарттарды тексеруге болды. 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операторы үш маркердан тұрады: екі жоғарғы маркерден, және қабылдайтын мәндерден тұрады.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0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332656"/>
            <a:ext cx="720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WHILE</a:t>
            </a:r>
            <a:r>
              <a:rPr lang="kk-KZ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батырмасы шарты алдын-ала қойылған қайталау операторын береді. </a:t>
            </a:r>
            <a:r>
              <a:rPr lang="kk-KZ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Мұндай </a:t>
            </a:r>
            <a:r>
              <a:rPr lang="kk-K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циклді қайталау санын  қанша болатынын алдын-ала білмеген жағдайда қолданылады. Шартты түрде жазылу түрі мынадай: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WHILE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&lt;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логи</a:t>
            </a:r>
            <a:r>
              <a:rPr lang="kk-K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лық шарт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 &lt; </a:t>
            </a:r>
            <a:r>
              <a:rPr lang="kk-K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орындалу керек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оператор</a:t>
            </a:r>
            <a:r>
              <a:rPr lang="kk-K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лар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Whіle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ператор</a:t>
            </a:r>
            <a:r>
              <a:rPr lang="kk-K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ы екі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маркер</a:t>
            </a:r>
            <a:r>
              <a:rPr lang="kk-K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ден тұрады. Шартқа байланысты цикл жұмыс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whіle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цикл</a:t>
            </a:r>
            <a:r>
              <a:rPr lang="kk-K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ында әр қадам сайын орындалады.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kk-KZ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kk-KZ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Қайталау </a:t>
            </a:r>
            <a:r>
              <a:rPr lang="kk-K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операторын программаға қосу үшін: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kk-K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Жаңа сызықты программалық модульге қосу керек.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kk-KZ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kk-KZ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және </a:t>
            </a:r>
            <a:r>
              <a:rPr lang="kk-KZ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WHILE</a:t>
            </a:r>
            <a:r>
              <a:rPr lang="kk-KZ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операторларының біреуін </a:t>
            </a:r>
            <a:r>
              <a:rPr lang="kk-KZ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панельден </a:t>
            </a:r>
            <a:r>
              <a:rPr lang="kk-K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қою керек.</a:t>
            </a:r>
            <a:r>
              <a:rPr lang="kk-KZ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kk-K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Егер </a:t>
            </a:r>
            <a:r>
              <a:rPr lang="kk-KZ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 </a:t>
            </a:r>
            <a:r>
              <a:rPr lang="kk-K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операторын қолдансақ, онда ■ орнына айнымалы аты мен оның мәнінің диапазонын,  ал  </a:t>
            </a:r>
            <a:r>
              <a:rPr lang="kk-KZ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WHILE </a:t>
            </a:r>
            <a:r>
              <a:rPr lang="kk-KZ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операторын қолдансақ –логикалық  өрнекті беру керек. Логикалық шарт орындалған жағдайда, циклден шығады.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kk-K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 бірнеше шарт болса, біреуі болмаса біреуі қате болуы мүмкін, ол үшін арнайы </a:t>
            </a:r>
            <a:r>
              <a:rPr lang="kk-KZ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сontіnue</a:t>
            </a:r>
            <a:r>
              <a:rPr lang="kk-KZ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(Жалғастыру) операторы қолдануға болады. 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kk-K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Жұмыс жасап жатқанда программаны тоқтату керек болса, онда</a:t>
            </a:r>
            <a:r>
              <a:rPr lang="kk-KZ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break</a:t>
            </a:r>
            <a:r>
              <a:rPr lang="kk-K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(Тоқтату) операторын қолдануға болады.   Бұл оператор </a:t>
            </a:r>
            <a:r>
              <a:rPr lang="kk-KZ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іf</a:t>
            </a:r>
            <a:r>
              <a:rPr lang="kk-K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(Егер) операторымен және </a:t>
            </a:r>
            <a:r>
              <a:rPr lang="kk-KZ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 error</a:t>
            </a:r>
            <a:r>
              <a:rPr lang="kk-KZ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(Қатені ұстау) операторымен жақсы істелінеді.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1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116632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kk-KZ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3-мысал. </a:t>
            </a:r>
            <a:r>
              <a:rPr lang="kk-KZ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Бірінші он нақты санын қосындысын табу. Басында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kk-KZ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қосындының мәнін 0 –ді меншіктеу керек. Ц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икл</a:t>
            </a:r>
            <a:r>
              <a:rPr lang="kk-KZ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саны белгілі болғандықтан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оператор</a:t>
            </a:r>
            <a:r>
              <a:rPr lang="kk-KZ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ын қолданамыз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8976" t="34601" r="52362" b="54200"/>
          <a:stretch/>
        </p:blipFill>
        <p:spPr>
          <a:xfrm>
            <a:off x="3203848" y="836712"/>
            <a:ext cx="2772308" cy="20162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90906" y="3049796"/>
            <a:ext cx="7830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4 -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Берілетін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шамасына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қосындысы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35825" t="48600" r="49213" b="36000"/>
          <a:stretch/>
        </p:blipFill>
        <p:spPr>
          <a:xfrm>
            <a:off x="2708589" y="3717032"/>
            <a:ext cx="3291988" cy="190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14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5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  <p:sp>
        <p:nvSpPr>
          <p:cNvPr id="465" name="Google Shape;465;p45"/>
          <p:cNvSpPr/>
          <p:nvPr/>
        </p:nvSpPr>
        <p:spPr>
          <a:xfrm>
            <a:off x="480020" y="163958"/>
            <a:ext cx="538812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3600" b="1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Жөндеу функциялары</a:t>
            </a:r>
            <a:endParaRPr/>
          </a:p>
        </p:txBody>
      </p:sp>
      <p:sp>
        <p:nvSpPr>
          <p:cNvPr id="466" name="Google Shape;466;p45"/>
          <p:cNvSpPr/>
          <p:nvPr/>
        </p:nvSpPr>
        <p:spPr>
          <a:xfrm>
            <a:off x="419620" y="962055"/>
            <a:ext cx="844231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ts val="2000"/>
            </a:pPr>
            <a:r>
              <a:rPr lang="ru-RU" sz="2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Барлық дәстүрлі бағдарламалау </a:t>
            </a:r>
            <a:r>
              <a:rPr lang="ru-RU" sz="20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орталарында кем </a:t>
            </a:r>
            <a:r>
              <a:rPr lang="ru-RU" sz="2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дегенде үш түзету </a:t>
            </a:r>
            <a:r>
              <a:rPr lang="ru-RU" sz="20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құралы бар</a:t>
            </a:r>
            <a:endParaRPr lang="ru-RU" sz="20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>
              <a:buClr>
                <a:schemeClr val="dk1"/>
              </a:buClr>
              <a:buSzPts val="2000"/>
            </a:pPr>
            <a:endParaRPr sz="20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7" name="Google Shape;467;p45"/>
          <p:cNvSpPr txBox="1"/>
          <p:nvPr/>
        </p:nvSpPr>
        <p:spPr>
          <a:xfrm>
            <a:off x="461067" y="1679289"/>
            <a:ext cx="8315463" cy="1798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>
              <a:buClr>
                <a:srgbClr val="0070C0"/>
              </a:buClr>
              <a:buSzPts val="2000"/>
              <a:buFont typeface="Noto Sans Symbols"/>
              <a:buChar char="▪"/>
            </a:pPr>
            <a:r>
              <a:rPr lang="ru-RU" sz="2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басқару нүктелерін орнату;</a:t>
            </a:r>
            <a:endParaRPr/>
          </a:p>
          <a:p>
            <a:pPr marL="365760" lvl="0" indent="-256032">
              <a:spcBef>
                <a:spcPts val="400"/>
              </a:spcBef>
              <a:buClr>
                <a:srgbClr val="0070C0"/>
              </a:buClr>
              <a:buSzPts val="2000"/>
              <a:buFont typeface="Noto Sans Symbols"/>
              <a:buChar char="▪"/>
            </a:pPr>
            <a:r>
              <a:rPr lang="ru-RU"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20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программаны </a:t>
            </a:r>
            <a:r>
              <a:rPr lang="ru-RU" sz="2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кезең-кезеңмен орындау (кезең-кезеңмен);</a:t>
            </a:r>
            <a:endParaRPr sz="20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65760" lvl="0" indent="-256032">
              <a:spcBef>
                <a:spcPts val="400"/>
              </a:spcBef>
              <a:buClr>
                <a:srgbClr val="0070C0"/>
              </a:buClr>
              <a:buSzPts val="2000"/>
              <a:buFont typeface="Noto Sans Symbols"/>
              <a:buChar char="▪"/>
            </a:pPr>
            <a:r>
              <a:rPr lang="ru-RU" sz="2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программаны</a:t>
            </a:r>
            <a:r>
              <a:rPr lang="ru-RU" sz="20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2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орындау кезінде айнымалылардың мәндерін бақылау.</a:t>
            </a:r>
            <a:endParaRPr sz="20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8" name="Google Shape;468;p45"/>
          <p:cNvSpPr/>
          <p:nvPr/>
        </p:nvSpPr>
        <p:spPr>
          <a:xfrm>
            <a:off x="592038" y="3079157"/>
            <a:ext cx="40487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Mathcad: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45"/>
          <p:cNvSpPr txBox="1"/>
          <p:nvPr/>
        </p:nvSpPr>
        <p:spPr>
          <a:xfrm>
            <a:off x="683568" y="3573016"/>
            <a:ext cx="3146301" cy="44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>
              <a:buClr>
                <a:srgbClr val="0070C0"/>
              </a:buClr>
              <a:buSzPts val="2000"/>
              <a:buFont typeface="Noto Sans Symbols"/>
              <a:buChar char="▪"/>
            </a:pPr>
            <a:r>
              <a:rPr lang="en-US" sz="20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</a:t>
            </a:r>
            <a:r>
              <a:rPr lang="ru-RU" sz="20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race функциясы.</a:t>
            </a:r>
            <a:endParaRPr sz="20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" name="Google Shape;47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9912" y="3212976"/>
            <a:ext cx="3560101" cy="3250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28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7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  <p:pic>
        <p:nvPicPr>
          <p:cNvPr id="483" name="Google Shape;483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404664"/>
            <a:ext cx="5830161" cy="5520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1773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8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  <p:pic>
        <p:nvPicPr>
          <p:cNvPr id="490" name="Google Shape;490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5656" y="404664"/>
            <a:ext cx="5903159" cy="56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7234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1089" y="22067"/>
            <a:ext cx="79873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Бірлік элементті құру үшін программалық блок қажет,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 үшін командалық батырма Add Line (Түзу сызық қосу) Программалау (Programming) панелі. К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урсор</a:t>
            </a:r>
            <a:r>
              <a:rPr kumimoji="0" lang="kk-KZ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дың аймағында келесі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r>
              <a:rPr kumimoji="0" lang="kk-KZ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пайда болады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" t="15451" r="96732" b="79434"/>
          <a:stretch>
            <a:fillRect/>
          </a:stretch>
        </p:blipFill>
        <p:spPr bwMode="auto">
          <a:xfrm>
            <a:off x="1979712" y="764704"/>
            <a:ext cx="20955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1089" y="1157843"/>
            <a:ext cx="817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kk-KZ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бұл </a:t>
            </a:r>
            <a:r>
              <a:rPr kumimoji="0" lang="kk-KZ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жерде екі қатар программа енгізуге болады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kk-KZ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Көп санды қатар программа енгізу үшін бірнеше рет программалау батырмасын басу қажет .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kk-KZ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Ауыспалы функцияның мәнін қосу үшін MathCadта арнайы  оператор қолданылады: Программалау (Programmіng) панелінде орналасқан</a:t>
            </a:r>
            <a:r>
              <a:rPr kumimoji="0" lang="kk-KZ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kumimoji="0" lang="kk-KZ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kk-KZ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Жергілікті анықтау (Local Defіnіtіon) батырмасын қолданылады. </a:t>
            </a:r>
            <a:endParaRPr kumimoji="0" lang="ru-RU" alt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178" t="28360" r="13304" b="11800"/>
          <a:stretch/>
        </p:blipFill>
        <p:spPr>
          <a:xfrm>
            <a:off x="539552" y="1988840"/>
            <a:ext cx="7830616" cy="449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sp>
        <p:nvSpPr>
          <p:cNvPr id="176" name="Google Shape;176;p19"/>
          <p:cNvSpPr txBox="1">
            <a:spLocks noGrp="1"/>
          </p:cNvSpPr>
          <p:nvPr>
            <p:ph type="title" idx="4294967295"/>
          </p:nvPr>
        </p:nvSpPr>
        <p:spPr>
          <a:xfrm>
            <a:off x="564250" y="54620"/>
            <a:ext cx="6096194" cy="71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mbria"/>
              <a:buNone/>
            </a:pPr>
            <a:r>
              <a:rPr lang="ru-RU" sz="3600" smtClean="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Функция </a:t>
            </a:r>
            <a:r>
              <a:rPr lang="kk-KZ" sz="3600" smtClean="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құрылымы</a:t>
            </a:r>
            <a:endParaRPr/>
          </a:p>
        </p:txBody>
      </p:sp>
      <p:sp>
        <p:nvSpPr>
          <p:cNvPr id="177" name="Google Shape;177;p19"/>
          <p:cNvSpPr/>
          <p:nvPr/>
        </p:nvSpPr>
        <p:spPr>
          <a:xfrm>
            <a:off x="337771" y="894532"/>
            <a:ext cx="56707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smtClean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&lt;функцияның аты&gt;(&lt;аргументтер тізімі&gt;):=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6144812" y="905821"/>
            <a:ext cx="21716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ru-RU" sz="2000" b="1" smtClean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операторлар&gt;</a:t>
            </a:r>
            <a:endParaRPr sz="2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9" name="Google Shape;179;p19"/>
          <p:cNvSpPr/>
          <p:nvPr/>
        </p:nvSpPr>
        <p:spPr>
          <a:xfrm>
            <a:off x="6188352" y="1704857"/>
            <a:ext cx="6463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9"/>
          <p:cNvSpPr/>
          <p:nvPr/>
        </p:nvSpPr>
        <p:spPr>
          <a:xfrm>
            <a:off x="6188352" y="2754009"/>
            <a:ext cx="18774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smtClean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&lt;нәтиже&gt;</a:t>
            </a:r>
            <a:endParaRPr sz="2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1" name="Google Shape;181;p19"/>
          <p:cNvSpPr/>
          <p:nvPr/>
        </p:nvSpPr>
        <p:spPr>
          <a:xfrm>
            <a:off x="424919" y="3344478"/>
            <a:ext cx="80698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Функцияны анықтау кезінде көрсетілетін аргументтер формальды аргументтер деп аталады.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8531" y="934092"/>
            <a:ext cx="114300" cy="2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9"/>
          <p:cNvSpPr/>
          <p:nvPr/>
        </p:nvSpPr>
        <p:spPr>
          <a:xfrm>
            <a:off x="365968" y="4072791"/>
            <a:ext cx="74341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формальды аргументтер :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9"/>
          <p:cNvSpPr txBox="1"/>
          <p:nvPr/>
        </p:nvSpPr>
        <p:spPr>
          <a:xfrm>
            <a:off x="835117" y="4472900"/>
            <a:ext cx="4247032" cy="1560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560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Noto Sans Symbols"/>
              <a:buChar char="▪"/>
            </a:pPr>
            <a:r>
              <a:rPr lang="ru-RU" sz="2000" b="1" i="0" u="none" strike="noStrike" cap="none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айнымалылар; </a:t>
            </a:r>
            <a:endParaRPr/>
          </a:p>
          <a:p>
            <a:pPr marL="365760" marR="0" lvl="0" indent="-2560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Noto Sans Symbols"/>
              <a:buChar char="▪"/>
            </a:pPr>
            <a:r>
              <a:rPr lang="ru-RU" sz="2000" b="1" i="0" u="none" strike="noStrike" cap="none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векторлар;</a:t>
            </a:r>
            <a:endParaRPr/>
          </a:p>
          <a:p>
            <a:pPr marL="365760" marR="0" lvl="0" indent="-2560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Noto Sans Symbols"/>
              <a:buChar char="▪"/>
            </a:pPr>
            <a:r>
              <a:rPr lang="ru-RU" sz="20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матрицалар;</a:t>
            </a:r>
            <a:endParaRPr/>
          </a:p>
          <a:p>
            <a:pPr marL="365760" marR="0" lvl="0" indent="-2560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Noto Sans Symbols"/>
              <a:buChar char="▪"/>
            </a:pPr>
            <a:r>
              <a:rPr lang="ru-RU" sz="20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</a:t>
            </a:r>
            <a:r>
              <a:rPr lang="ru-RU" sz="2000" b="1" i="0" u="none" strike="noStrike" cap="none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ункциялар.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9272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  <p:sp>
        <p:nvSpPr>
          <p:cNvPr id="199" name="Google Shape;199;p21"/>
          <p:cNvSpPr txBox="1">
            <a:spLocks noGrp="1"/>
          </p:cNvSpPr>
          <p:nvPr>
            <p:ph type="title" idx="4294967295"/>
          </p:nvPr>
        </p:nvSpPr>
        <p:spPr>
          <a:xfrm>
            <a:off x="564250" y="131537"/>
            <a:ext cx="5951966" cy="688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mbria"/>
              <a:buNone/>
            </a:pPr>
            <a:r>
              <a:rPr lang="ru-RU" sz="3600" smtClean="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Функцияны шақыру</a:t>
            </a:r>
            <a:endParaRPr/>
          </a:p>
        </p:txBody>
      </p:sp>
      <p:sp>
        <p:nvSpPr>
          <p:cNvPr id="200" name="Google Shape;200;p21"/>
          <p:cNvSpPr/>
          <p:nvPr/>
        </p:nvSpPr>
        <p:spPr>
          <a:xfrm>
            <a:off x="628116" y="3059036"/>
            <a:ext cx="445663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Мысал:</a:t>
            </a:r>
            <a:endParaRPr/>
          </a:p>
        </p:txBody>
      </p:sp>
      <p:pic>
        <p:nvPicPr>
          <p:cNvPr id="201" name="Google Shape;20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116" y="3611752"/>
            <a:ext cx="19240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116" y="1036147"/>
            <a:ext cx="541972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5089" y="4193295"/>
            <a:ext cx="374332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1151" y="4660020"/>
            <a:ext cx="190500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9381" y="5126745"/>
            <a:ext cx="1981200" cy="781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783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  <p:sp>
        <p:nvSpPr>
          <p:cNvPr id="211" name="Google Shape;211;p22"/>
          <p:cNvSpPr txBox="1">
            <a:spLocks noGrp="1"/>
          </p:cNvSpPr>
          <p:nvPr>
            <p:ph type="title" idx="4294967295"/>
          </p:nvPr>
        </p:nvSpPr>
        <p:spPr>
          <a:xfrm>
            <a:off x="564250" y="225540"/>
            <a:ext cx="6096194" cy="74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40"/>
              <a:buFont typeface="Cambria"/>
              <a:buNone/>
            </a:pPr>
            <a:r>
              <a:rPr lang="ru-RU" sz="3240" smtClean="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Алгоритмнің негізгі типтері</a:t>
            </a:r>
            <a:endParaRPr/>
          </a:p>
        </p:txBody>
      </p:sp>
      <p:sp>
        <p:nvSpPr>
          <p:cNvPr id="212" name="Google Shape;212;p22"/>
          <p:cNvSpPr txBox="1"/>
          <p:nvPr/>
        </p:nvSpPr>
        <p:spPr>
          <a:xfrm>
            <a:off x="564250" y="980128"/>
            <a:ext cx="4247032" cy="115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560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Noto Sans Symbols"/>
              <a:buChar char="▪"/>
            </a:pPr>
            <a:r>
              <a:rPr lang="ru-RU" sz="2000" b="1" i="0" u="none" strike="noStrike" cap="none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сызықты; </a:t>
            </a:r>
            <a:endParaRPr/>
          </a:p>
          <a:p>
            <a:pPr marL="365760" marR="0" lvl="0" indent="-2560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Noto Sans Symbols"/>
              <a:buChar char="▪"/>
            </a:pPr>
            <a:r>
              <a:rPr lang="ru-RU" sz="2000" b="1" i="0" u="none" strike="noStrike" cap="none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тармақталу;</a:t>
            </a:r>
            <a:endParaRPr/>
          </a:p>
          <a:p>
            <a:pPr marL="365760" marR="0" lvl="0" indent="-2560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Noto Sans Symbols"/>
              <a:buChar char="▪"/>
            </a:pPr>
            <a:r>
              <a:rPr lang="ru-RU" sz="20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циклдік.</a:t>
            </a:r>
            <a:endParaRPr sz="20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3" name="Google Shape;213;p22"/>
          <p:cNvSpPr/>
          <p:nvPr/>
        </p:nvSpPr>
        <p:spPr>
          <a:xfrm>
            <a:off x="516416" y="2253131"/>
            <a:ext cx="782428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u="sng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Сызықты</a:t>
            </a:r>
            <a:r>
              <a:rPr lang="ru-RU" sz="2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– </a:t>
            </a:r>
            <a:r>
              <a:rPr lang="ru-RU" sz="20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команадалар тізбектеліп, бірінен соң бірі орындалады.</a:t>
            </a:r>
            <a:endParaRPr/>
          </a:p>
        </p:txBody>
      </p:sp>
      <p:sp>
        <p:nvSpPr>
          <p:cNvPr id="214" name="Google Shape;214;p22"/>
          <p:cNvSpPr/>
          <p:nvPr/>
        </p:nvSpPr>
        <p:spPr>
          <a:xfrm>
            <a:off x="544735" y="3084918"/>
            <a:ext cx="786432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ru-RU" sz="2000" b="1" i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Тармақталу </a:t>
            </a:r>
            <a:r>
              <a:rPr lang="ru-RU" sz="2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шартты тексеру нәтижесіне байланысты (ШЫН немесе ЖАЛҒАН) алгоритмнің альтернативті тәсілдерінің бірін таңдау.</a:t>
            </a:r>
            <a:endParaRPr/>
          </a:p>
        </p:txBody>
      </p:sp>
      <p:sp>
        <p:nvSpPr>
          <p:cNvPr id="215" name="Google Shape;215;p22"/>
          <p:cNvSpPr/>
          <p:nvPr/>
        </p:nvSpPr>
        <p:spPr>
          <a:xfrm>
            <a:off x="564250" y="4235358"/>
            <a:ext cx="770807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ru-RU" sz="2000" b="1" i="1" u="sng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Циклдік алгоритмдер</a:t>
            </a:r>
            <a:r>
              <a:rPr lang="ru-RU" sz="2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20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цикл </a:t>
            </a:r>
            <a:r>
              <a:rPr lang="ru-RU" sz="2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денесі деп аталатын белгілі бір әрекеттер жиынтығының бірнеше рет орындалуын қамтамасыз етеді.</a:t>
            </a:r>
            <a:endParaRPr sz="20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01288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sp>
        <p:nvSpPr>
          <p:cNvPr id="221" name="Google Shape;221;p23"/>
          <p:cNvSpPr txBox="1">
            <a:spLocks noGrp="1"/>
          </p:cNvSpPr>
          <p:nvPr>
            <p:ph type="title" idx="4294967295"/>
          </p:nvPr>
        </p:nvSpPr>
        <p:spPr>
          <a:xfrm>
            <a:off x="179512" y="188640"/>
            <a:ext cx="5159878" cy="755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buClr>
                <a:srgbClr val="0070C0"/>
              </a:buClr>
              <a:buSzPts val="3240"/>
            </a:pPr>
            <a:r>
              <a:rPr lang="ru-RU" sz="180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Сызықтық құрылым алгоритмін </a:t>
            </a:r>
            <a:r>
              <a:rPr lang="ru-RU" sz="1800" smtClean="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программалау</a:t>
            </a:r>
            <a:endParaRPr sz="2400"/>
          </a:p>
        </p:txBody>
      </p:sp>
      <p:sp>
        <p:nvSpPr>
          <p:cNvPr id="222" name="Google Shape;222;p23"/>
          <p:cNvSpPr txBox="1"/>
          <p:nvPr/>
        </p:nvSpPr>
        <p:spPr>
          <a:xfrm>
            <a:off x="222059" y="836712"/>
            <a:ext cx="3845885" cy="526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None/>
            </a:pPr>
            <a:r>
              <a:rPr lang="ru-RU" b="1" i="1" u="sng" smtClean="0">
                <a:solidFill>
                  <a:schemeClr val="dk1"/>
                </a:solidFill>
                <a:latin typeface="Cambria"/>
                <a:sym typeface="Cambria"/>
              </a:rPr>
              <a:t>Локальды меншіктеу операторы</a:t>
            </a:r>
            <a:endParaRPr sz="1400"/>
          </a:p>
        </p:txBody>
      </p:sp>
      <p:sp>
        <p:nvSpPr>
          <p:cNvPr id="223" name="Google Shape;223;p23"/>
          <p:cNvSpPr/>
          <p:nvPr/>
        </p:nvSpPr>
        <p:spPr>
          <a:xfrm>
            <a:off x="260675" y="1491045"/>
            <a:ext cx="22951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&lt;a&gt;</a:t>
            </a: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ru-RU" sz="2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&lt;b&gt;</a:t>
            </a:r>
            <a:endParaRPr/>
          </a:p>
        </p:txBody>
      </p:sp>
      <p:pic>
        <p:nvPicPr>
          <p:cNvPr id="224" name="Google Shape;22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4249" y="1537738"/>
            <a:ext cx="468910" cy="429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059" y="2522513"/>
            <a:ext cx="3269821" cy="112251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3"/>
          <p:cNvSpPr/>
          <p:nvPr/>
        </p:nvSpPr>
        <p:spPr>
          <a:xfrm>
            <a:off x="260910" y="2060848"/>
            <a:ext cx="21508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Мысал: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33;p24"/>
          <p:cNvSpPr txBox="1">
            <a:spLocks/>
          </p:cNvSpPr>
          <p:nvPr/>
        </p:nvSpPr>
        <p:spPr>
          <a:xfrm>
            <a:off x="274652" y="3765361"/>
            <a:ext cx="5542731" cy="64807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0070C0"/>
              </a:buClr>
              <a:buSzPts val="3240"/>
            </a:pPr>
            <a:r>
              <a:rPr lang="ru-RU" sz="1800" smtClean="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Тармақталу құрылымы алгоритмін программалау</a:t>
            </a:r>
            <a:endParaRPr lang="ru-RU" sz="2400"/>
          </a:p>
        </p:txBody>
      </p:sp>
      <p:sp>
        <p:nvSpPr>
          <p:cNvPr id="13" name="Google Shape;234;p24"/>
          <p:cNvSpPr txBox="1"/>
          <p:nvPr/>
        </p:nvSpPr>
        <p:spPr>
          <a:xfrm>
            <a:off x="393764" y="4221572"/>
            <a:ext cx="4588088" cy="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None/>
            </a:pPr>
            <a:r>
              <a:rPr lang="ru-RU" sz="1400" b="1" i="1" u="sng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Шартты операторлар</a:t>
            </a:r>
            <a:endParaRPr sz="1100"/>
          </a:p>
        </p:txBody>
      </p:sp>
      <p:sp>
        <p:nvSpPr>
          <p:cNvPr id="14" name="Google Shape;235;p24"/>
          <p:cNvSpPr txBox="1"/>
          <p:nvPr/>
        </p:nvSpPr>
        <p:spPr>
          <a:xfrm>
            <a:off x="460273" y="4653136"/>
            <a:ext cx="4247032" cy="82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56032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▪"/>
            </a:pPr>
            <a:r>
              <a:rPr lang="en-US" sz="2400" b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ru-RU" sz="2400" b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 </a:t>
            </a:r>
            <a:r>
              <a:rPr lang="ru-RU" sz="2400" b="1" smtClean="0">
                <a:latin typeface="Times New Roman"/>
                <a:ea typeface="Times New Roman"/>
                <a:cs typeface="Times New Roman"/>
                <a:sym typeface="Times New Roman"/>
              </a:rPr>
              <a:t>операторы</a:t>
            </a:r>
            <a:r>
              <a:rPr lang="ru-RU" sz="2400" b="1" i="0" u="none" strike="noStrike" cap="none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; </a:t>
            </a:r>
            <a:endParaRPr/>
          </a:p>
          <a:p>
            <a:pPr marL="365760" lvl="0" indent="-256032">
              <a:spcBef>
                <a:spcPts val="400"/>
              </a:spcBef>
              <a:buClr>
                <a:srgbClr val="0070C0"/>
              </a:buClr>
              <a:buSzPts val="2400"/>
              <a:buFont typeface="Noto Sans Symbols"/>
              <a:buChar char="▪"/>
            </a:pPr>
            <a:r>
              <a:rPr lang="ru-RU" sz="2400" b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otherwise </a:t>
            </a:r>
            <a:r>
              <a:rPr lang="ru-RU" sz="2400" b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операторы</a:t>
            </a:r>
            <a:r>
              <a:rPr lang="ru-RU" sz="2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24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25558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404664"/>
            <a:ext cx="65527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kk-KZ" altLang="ru-RU" sz="14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Операторды дұрыс қолдану үшін оларды программалау (Programmіng) панелінен алған жөн.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kk-KZ" altLang="ru-RU" sz="14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kk-KZ" altLang="ru-RU" sz="1400" b="1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іf, for, whіle </a:t>
            </a:r>
            <a:r>
              <a:rPr lang="kk-KZ" altLang="ru-RU" sz="14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операторлары кодты активтендіреді, ол жоғарғы сол жақтың  маркерінде орналасқан.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kk-KZ" altLang="ru-RU" sz="14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	Шарттарды шешу үшін </a:t>
            </a:r>
            <a:r>
              <a:rPr lang="kk-KZ" altLang="ru-RU" sz="1400" b="1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Boolean (Логикалық) панелі </a:t>
            </a:r>
            <a:r>
              <a:rPr lang="kk-KZ" altLang="ru-RU" sz="14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қолданылады. </a:t>
            </a:r>
            <a:endParaRPr lang="ru-RU" altLang="ru-RU" sz="140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endParaRPr lang="kk-KZ" altLang="ru-RU" sz="1400" i="1"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kk-KZ" altLang="ru-RU" sz="1400" b="1" i="1" smtClean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IF</a:t>
            </a:r>
            <a:r>
              <a:rPr lang="kk-KZ" altLang="ru-RU" sz="1400" b="1" i="1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, OTHERWISE ш</a:t>
            </a:r>
            <a:r>
              <a:rPr lang="kk-KZ" altLang="ru-RU" sz="1400" i="1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артты операторлары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endParaRPr lang="kk-KZ" altLang="ru-RU" sz="1400" i="1"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altLang="ru-RU" sz="14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Іf (Е</a:t>
            </a:r>
            <a:r>
              <a:rPr lang="kk-KZ" altLang="ru-RU" sz="14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гер</a:t>
            </a:r>
            <a:r>
              <a:rPr lang="ru-RU" altLang="ru-RU" sz="14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) ш</a:t>
            </a:r>
            <a:r>
              <a:rPr lang="kk-KZ" altLang="ru-RU" sz="14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артты </a:t>
            </a:r>
            <a:r>
              <a:rPr lang="ru-RU" altLang="ru-RU" sz="14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оператор</a:t>
            </a:r>
            <a:r>
              <a:rPr lang="kk-KZ" altLang="ru-RU" sz="14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ы екі маркерден тұрады</a:t>
            </a:r>
            <a:r>
              <a:rPr lang="ru-RU" altLang="ru-RU" sz="14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: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kk-KZ" altLang="ru-RU" sz="14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Оң жақ маркерде шарт шығарылады, ал сол жақта </a:t>
            </a:r>
            <a:r>
              <a:rPr lang="ru-RU" altLang="ru-RU" sz="14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– операция</a:t>
            </a:r>
            <a:r>
              <a:rPr lang="kk-KZ" altLang="ru-RU" sz="14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орындалады. М</a:t>
            </a:r>
            <a:r>
              <a:rPr lang="ru-RU" altLang="ru-RU" sz="14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аркер оператор</a:t>
            </a:r>
            <a:r>
              <a:rPr lang="kk-KZ" altLang="ru-RU" sz="14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ында бірнеше шарт болуы мүмкін</a:t>
            </a:r>
            <a:r>
              <a:rPr lang="ru-RU" altLang="ru-RU" sz="14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ru-RU" altLang="ru-RU" sz="140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endParaRPr lang="kk-KZ" altLang="ru-RU" sz="1400" i="1"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endParaRPr lang="kk-KZ" altLang="ru-RU" sz="1400" i="1"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endParaRPr lang="kk-KZ" altLang="ru-RU" sz="1400" i="1"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endParaRPr lang="kk-KZ" altLang="ru-RU" sz="1400" i="1" smtClean="0"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endParaRPr lang="kk-KZ" altLang="ru-RU" sz="1400" i="1" smtClean="0"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endParaRPr lang="kk-KZ" altLang="ru-RU" sz="1400" i="1"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endParaRPr lang="kk-KZ" altLang="ru-RU" sz="1400" i="1" smtClean="0"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endParaRPr lang="kk-KZ" altLang="ru-RU" sz="1400" i="1"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en-US" altLang="ru-RU" sz="1400" i="1" smtClean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IF</a:t>
            </a:r>
            <a:r>
              <a:rPr lang="en-US" altLang="ru-RU" sz="1400" smtClean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kk-KZ" altLang="ru-RU" sz="1400" smtClean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kk-KZ" altLang="ru-RU" sz="14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шартты операторының іс</a:t>
            </a:r>
            <a:r>
              <a:rPr lang="ru-RU" altLang="ru-RU" sz="14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- </a:t>
            </a:r>
            <a:r>
              <a:rPr lang="kk-KZ" altLang="ru-RU" sz="14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әрекеті екі бөліктен тұрады:</a:t>
            </a:r>
            <a:endParaRPr lang="ru-RU" altLang="ru-RU" sz="140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39750" algn="l"/>
              </a:tabLst>
            </a:pPr>
            <a:r>
              <a:rPr lang="kk-KZ" altLang="ru-RU" sz="14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Алдымен логикалық  өрнек тексеріледі. Ол ақиқат болса, онда </a:t>
            </a:r>
            <a:r>
              <a:rPr lang="kk-KZ" altLang="ru-RU" sz="1400" i="1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IF</a:t>
            </a:r>
            <a:r>
              <a:rPr lang="kk-KZ" altLang="ru-RU" sz="14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 операторының сол жағында тұрған оператор орындалады. </a:t>
            </a:r>
            <a:endParaRPr lang="ru-RU" altLang="ru-RU" sz="140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39750" algn="l"/>
              </a:tabLst>
            </a:pPr>
            <a:r>
              <a:rPr lang="kk-KZ" altLang="ru-RU" sz="14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Егер шарт жалған болса,  ештеңе болмайды, программаның орындалуы келесі жолға беріледі. </a:t>
            </a:r>
            <a:endParaRPr lang="kk-KZ" sz="1400"/>
          </a:p>
        </p:txBody>
      </p:sp>
      <p:pic>
        <p:nvPicPr>
          <p:cNvPr id="8" name="Google Shape;24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2229" y="2768888"/>
            <a:ext cx="1214121" cy="106085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44;p25"/>
          <p:cNvSpPr/>
          <p:nvPr/>
        </p:nvSpPr>
        <p:spPr>
          <a:xfrm>
            <a:off x="1461305" y="3274548"/>
            <a:ext cx="2825553" cy="28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&lt;оператор&gt;</a:t>
            </a: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if </a:t>
            </a:r>
            <a:r>
              <a:rPr lang="ru-RU" sz="200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&lt;шарт&gt;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Google Shape;24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7212" y="3855202"/>
            <a:ext cx="1219138" cy="723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46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61657" y="2892374"/>
            <a:ext cx="1006087" cy="3754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47;p25"/>
          <p:cNvSpPr/>
          <p:nvPr/>
        </p:nvSpPr>
        <p:spPr>
          <a:xfrm>
            <a:off x="1232143" y="3820205"/>
            <a:ext cx="1906779" cy="314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Мысал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248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4625" y="3829745"/>
            <a:ext cx="2623294" cy="30525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91;p29"/>
          <p:cNvSpPr/>
          <p:nvPr/>
        </p:nvSpPr>
        <p:spPr>
          <a:xfrm>
            <a:off x="1115616" y="5565338"/>
            <a:ext cx="544832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otherwise </a:t>
            </a:r>
            <a:r>
              <a:rPr lang="ru-RU" sz="1600" b="1" smtClean="0">
                <a:latin typeface="Times New Roman"/>
                <a:ea typeface="Times New Roman"/>
                <a:cs typeface="Times New Roman"/>
                <a:sym typeface="Times New Roman"/>
              </a:rPr>
              <a:t>операторы</a:t>
            </a:r>
            <a:endParaRPr sz="16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292;p29"/>
          <p:cNvSpPr/>
          <p:nvPr/>
        </p:nvSpPr>
        <p:spPr>
          <a:xfrm>
            <a:off x="1232143" y="5949281"/>
            <a:ext cx="4818063" cy="670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&lt;оператор1&gt;</a:t>
            </a:r>
            <a:r>
              <a:rPr lang="ru-RU" sz="1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if </a:t>
            </a:r>
            <a:r>
              <a:rPr lang="ru-RU" sz="140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&lt;шарт&gt;</a:t>
            </a:r>
            <a:endParaRPr sz="1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&lt;оператор2&gt; </a:t>
            </a:r>
            <a:r>
              <a:rPr lang="ru-RU" sz="1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otherwise</a:t>
            </a:r>
            <a:endParaRPr sz="1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127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8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  <p:sp>
        <p:nvSpPr>
          <p:cNvPr id="278" name="Google Shape;278;p28"/>
          <p:cNvSpPr txBox="1"/>
          <p:nvPr/>
        </p:nvSpPr>
        <p:spPr>
          <a:xfrm>
            <a:off x="412659" y="227305"/>
            <a:ext cx="7372559" cy="720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mbria"/>
              <a:buNone/>
            </a:pPr>
            <a:r>
              <a:rPr lang="ru-RU" sz="3600" b="1" i="0" u="none" strike="noStrike" cap="none" smtClean="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Логикалық өрнектерді жазу</a:t>
            </a:r>
            <a:endParaRPr/>
          </a:p>
        </p:txBody>
      </p:sp>
      <p:sp>
        <p:nvSpPr>
          <p:cNvPr id="279" name="Google Shape;279;p28"/>
          <p:cNvSpPr txBox="1"/>
          <p:nvPr/>
        </p:nvSpPr>
        <p:spPr>
          <a:xfrm>
            <a:off x="417672" y="1207911"/>
            <a:ext cx="8229600" cy="1429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560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▪"/>
            </a:pPr>
            <a:r>
              <a:rPr lang="ru-RU" sz="2400" b="1" i="0" u="none" strike="noStrike" cap="none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Қатынас операциялары– </a:t>
            </a:r>
            <a:endParaRPr/>
          </a:p>
          <a:p>
            <a:pPr marL="365760" marR="0" lvl="0" indent="-2560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65760" marR="0" lvl="0" indent="-2560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▪"/>
            </a:pPr>
            <a:r>
              <a:rPr lang="ru-RU" sz="2400" b="1" i="0" u="none" strike="noStrike" cap="none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Логикалық операциялар–  </a:t>
            </a:r>
            <a:endParaRPr sz="24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80" name="Google Shape;28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4464" y="1052736"/>
            <a:ext cx="3010456" cy="63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7791" y="2012826"/>
            <a:ext cx="3010456" cy="60955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8"/>
          <p:cNvSpPr/>
          <p:nvPr/>
        </p:nvSpPr>
        <p:spPr>
          <a:xfrm>
            <a:off x="515209" y="2799115"/>
            <a:ext cx="725291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Логикалық өрнектер келесі мәндерді қабылдайды</a:t>
            </a:r>
            <a:r>
              <a:rPr lang="ru-RU" sz="2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8"/>
          <p:cNvSpPr txBox="1"/>
          <p:nvPr/>
        </p:nvSpPr>
        <p:spPr>
          <a:xfrm>
            <a:off x="828360" y="3638658"/>
            <a:ext cx="3364581" cy="9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56032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▪"/>
            </a:pPr>
            <a:r>
              <a:rPr lang="ru-RU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 </a:t>
            </a:r>
            <a:r>
              <a:rPr lang="ru-RU" sz="2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(Шын) </a:t>
            </a:r>
            <a:r>
              <a:rPr lang="kk-KZ" sz="2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немесе</a:t>
            </a:r>
            <a:endParaRPr sz="2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65760" marR="0" lvl="0" indent="-256032" algn="l" rtl="0"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▪"/>
            </a:pPr>
            <a:r>
              <a:rPr lang="ru-RU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0 </a:t>
            </a:r>
            <a:r>
              <a:rPr lang="ru-RU" sz="2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(жалған).</a:t>
            </a:r>
            <a:r>
              <a:rPr lang="ru-RU" sz="2400" b="1" i="0" u="none" strike="noStrike" cap="none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endParaRPr sz="24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84" name="Google Shape;28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665" y="4706552"/>
            <a:ext cx="1114425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99836" y="4658926"/>
            <a:ext cx="1209675" cy="42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22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33265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Otherwіse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операторы мысалы егер шартты оператор қате болған 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жағдайда істелінетін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іс қимылды 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анықтайды.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Бір уақытта бірнеше шартты 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іf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(Егер)  операторды қолдануға болады. Программа өшіп қалса, қайтару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return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операторымен қалпына келтіруге болады. </a:t>
            </a:r>
            <a:endParaRPr lang="ru-RU" dirty="0"/>
          </a:p>
        </p:txBody>
      </p:sp>
      <p:pic>
        <p:nvPicPr>
          <p:cNvPr id="2062" name="Рисунок 4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48189"/>
            <a:ext cx="1076325" cy="20002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061" name="Рисунок 6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36" y="2653706"/>
            <a:ext cx="122872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Рисунок 6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63231"/>
            <a:ext cx="11620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971600" y="1456710"/>
            <a:ext cx="1162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Мысалы, </a:t>
            </a:r>
            <a:endParaRPr kumimoji="0" lang="kk-KZ" alt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892057" y="2107596"/>
            <a:ext cx="76403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өрнегі   егер С &gt; 0, онда  A–ға В-ның мәні меншіктеледі дегенді білдіреді, ал </a:t>
            </a:r>
            <a:endParaRPr kumimoji="0" lang="kk-KZ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901594" y="2956594"/>
            <a:ext cx="74868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өрнегі егер A&gt;B , онда </a:t>
            </a:r>
            <a:r>
              <a:rPr lang="kk-KZ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kk-KZ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–ға </a:t>
            </a:r>
            <a:r>
              <a:rPr lang="kk-KZ" alt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kk-KZ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-ның мәні меншіктеледі, әйтпесе  E –ге  F– тың мәні меншіктеледі дегенді білдіреді.</a:t>
            </a:r>
            <a:endParaRPr kumimoji="0" lang="kk-KZ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31888" t="36000" r="33463" b="31801"/>
          <a:stretch/>
        </p:blipFill>
        <p:spPr>
          <a:xfrm>
            <a:off x="922251" y="3644230"/>
            <a:ext cx="5521957" cy="274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6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11797</TotalTime>
  <Words>810</Words>
  <Application>Microsoft Office PowerPoint</Application>
  <PresentationFormat>Экран (4:3)</PresentationFormat>
  <Paragraphs>108</Paragraphs>
  <Slides>15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Функция құрылымы</vt:lpstr>
      <vt:lpstr>Функцияны шақыру</vt:lpstr>
      <vt:lpstr>Алгоритмнің негізгі типтері</vt:lpstr>
      <vt:lpstr>Сызықтық құрылым алгоритмін программалау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IETP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Физикалық процестерді компьютерлік моделдеу әдістері зертханалық сабақ</dc:title>
  <dc:creator>user</dc:creator>
  <cp:lastModifiedBy>user</cp:lastModifiedBy>
  <cp:revision>119</cp:revision>
  <dcterms:created xsi:type="dcterms:W3CDTF">2020-09-14T22:36:28Z</dcterms:created>
  <dcterms:modified xsi:type="dcterms:W3CDTF">2020-11-09T00:52:54Z</dcterms:modified>
</cp:coreProperties>
</file>